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77"/>
    <p:restoredTop sz="96327"/>
  </p:normalViewPr>
  <p:slideViewPr>
    <p:cSldViewPr snapToGrid="0">
      <p:cViewPr varScale="1">
        <p:scale>
          <a:sx n="128" d="100"/>
          <a:sy n="128" d="100"/>
        </p:scale>
        <p:origin x="4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CEF5A9-3C74-49EC-BC49-5AE19FF7E6B8}" type="doc">
      <dgm:prSet loTypeId="urn:microsoft.com/office/officeart/2018/2/layout/IconVerticalSolid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C625DEE-43E6-4A30-B16A-E0E47042193C}">
      <dgm:prSet/>
      <dgm:spPr/>
      <dgm:t>
        <a:bodyPr/>
        <a:lstStyle/>
        <a:p>
          <a:pPr>
            <a:lnSpc>
              <a:spcPct val="100000"/>
            </a:lnSpc>
          </a:pPr>
          <a:r>
            <a:rPr lang="nl-BE" dirty="0"/>
            <a:t>Big Data centers</a:t>
          </a:r>
          <a:endParaRPr lang="en-US" dirty="0"/>
        </a:p>
      </dgm:t>
    </dgm:pt>
    <dgm:pt modelId="{45CE46E6-CB20-4230-B650-3A224DF41476}" type="parTrans" cxnId="{50C76117-83C3-4F8F-910C-77D908867D95}">
      <dgm:prSet/>
      <dgm:spPr/>
      <dgm:t>
        <a:bodyPr/>
        <a:lstStyle/>
        <a:p>
          <a:endParaRPr lang="en-US"/>
        </a:p>
      </dgm:t>
    </dgm:pt>
    <dgm:pt modelId="{1969429F-4161-4E42-BEB2-34EF8966435B}" type="sibTrans" cxnId="{50C76117-83C3-4F8F-910C-77D908867D95}">
      <dgm:prSet/>
      <dgm:spPr/>
      <dgm:t>
        <a:bodyPr/>
        <a:lstStyle/>
        <a:p>
          <a:endParaRPr lang="en-US"/>
        </a:p>
      </dgm:t>
    </dgm:pt>
    <dgm:pt modelId="{D5EEA46C-60E4-4936-B948-2684ADC9C3B6}">
      <dgm:prSet/>
      <dgm:spPr/>
      <dgm:t>
        <a:bodyPr/>
        <a:lstStyle/>
        <a:p>
          <a:pPr>
            <a:lnSpc>
              <a:spcPct val="100000"/>
            </a:lnSpc>
          </a:pPr>
          <a:r>
            <a:rPr lang="nl-BE" dirty="0"/>
            <a:t>Equipment =&gt; Lots of energy usage</a:t>
          </a:r>
          <a:endParaRPr lang="en-US" dirty="0"/>
        </a:p>
      </dgm:t>
    </dgm:pt>
    <dgm:pt modelId="{52DD6E54-DEE3-4074-A83A-010FC70A4528}" type="parTrans" cxnId="{0A617125-FD52-4255-A87F-486BF5845F0E}">
      <dgm:prSet/>
      <dgm:spPr/>
      <dgm:t>
        <a:bodyPr/>
        <a:lstStyle/>
        <a:p>
          <a:endParaRPr lang="en-US"/>
        </a:p>
      </dgm:t>
    </dgm:pt>
    <dgm:pt modelId="{E80D9166-275F-420D-A87A-B7991C04AFBC}" type="sibTrans" cxnId="{0A617125-FD52-4255-A87F-486BF5845F0E}">
      <dgm:prSet/>
      <dgm:spPr/>
      <dgm:t>
        <a:bodyPr/>
        <a:lstStyle/>
        <a:p>
          <a:endParaRPr lang="en-US"/>
        </a:p>
      </dgm:t>
    </dgm:pt>
    <dgm:pt modelId="{CBDFFB3A-FD46-47CC-8244-5D332D55F5D0}">
      <dgm:prSet/>
      <dgm:spPr/>
      <dgm:t>
        <a:bodyPr/>
        <a:lstStyle/>
        <a:p>
          <a:pPr>
            <a:lnSpc>
              <a:spcPct val="100000"/>
            </a:lnSpc>
          </a:pPr>
          <a:r>
            <a:rPr lang="nl-BE" dirty="0"/>
            <a:t>Lots of wasted electricity</a:t>
          </a:r>
          <a:endParaRPr lang="en-US" dirty="0"/>
        </a:p>
      </dgm:t>
    </dgm:pt>
    <dgm:pt modelId="{E3344C9E-C04E-413B-8305-BA1D88270116}" type="parTrans" cxnId="{74164256-01D6-4544-BF3F-6614B70477C1}">
      <dgm:prSet/>
      <dgm:spPr/>
      <dgm:t>
        <a:bodyPr/>
        <a:lstStyle/>
        <a:p>
          <a:endParaRPr lang="en-US"/>
        </a:p>
      </dgm:t>
    </dgm:pt>
    <dgm:pt modelId="{4423CB29-82CC-4C5C-BE34-60866B33FB0A}" type="sibTrans" cxnId="{74164256-01D6-4544-BF3F-6614B70477C1}">
      <dgm:prSet/>
      <dgm:spPr/>
      <dgm:t>
        <a:bodyPr/>
        <a:lstStyle/>
        <a:p>
          <a:endParaRPr lang="en-US"/>
        </a:p>
      </dgm:t>
    </dgm:pt>
    <dgm:pt modelId="{CD716946-8FA4-49CB-9679-570E5A65EE05}" type="pres">
      <dgm:prSet presAssocID="{65CEF5A9-3C74-49EC-BC49-5AE19FF7E6B8}" presName="root" presStyleCnt="0">
        <dgm:presLayoutVars>
          <dgm:dir/>
          <dgm:resizeHandles val="exact"/>
        </dgm:presLayoutVars>
      </dgm:prSet>
      <dgm:spPr/>
    </dgm:pt>
    <dgm:pt modelId="{CCEFE2C7-7E30-44EA-9830-6E2175C90CB3}" type="pres">
      <dgm:prSet presAssocID="{FC625DEE-43E6-4A30-B16A-E0E47042193C}" presName="compNode" presStyleCnt="0"/>
      <dgm:spPr/>
    </dgm:pt>
    <dgm:pt modelId="{564DB046-2039-4855-829E-E2ADD6FA11B6}" type="pres">
      <dgm:prSet presAssocID="{FC625DEE-43E6-4A30-B16A-E0E47042193C}" presName="bgRect" presStyleLbl="bgShp" presStyleIdx="0" presStyleCnt="3"/>
      <dgm:spPr/>
    </dgm:pt>
    <dgm:pt modelId="{37344A72-C7B7-4035-9A8C-0D758F62DB0C}" type="pres">
      <dgm:prSet presAssocID="{FC625DEE-43E6-4A30-B16A-E0E47042193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C0D9ECE9-80D3-4F1F-B392-F80235A3DA7A}" type="pres">
      <dgm:prSet presAssocID="{FC625DEE-43E6-4A30-B16A-E0E47042193C}" presName="spaceRect" presStyleCnt="0"/>
      <dgm:spPr/>
    </dgm:pt>
    <dgm:pt modelId="{C4937604-7EE9-47B4-A6DE-3CE98B678E37}" type="pres">
      <dgm:prSet presAssocID="{FC625DEE-43E6-4A30-B16A-E0E47042193C}" presName="parTx" presStyleLbl="revTx" presStyleIdx="0" presStyleCnt="3">
        <dgm:presLayoutVars>
          <dgm:chMax val="0"/>
          <dgm:chPref val="0"/>
        </dgm:presLayoutVars>
      </dgm:prSet>
      <dgm:spPr/>
    </dgm:pt>
    <dgm:pt modelId="{AE2FA52D-C5E7-4931-96BE-42D6B64430FB}" type="pres">
      <dgm:prSet presAssocID="{1969429F-4161-4E42-BEB2-34EF8966435B}" presName="sibTrans" presStyleCnt="0"/>
      <dgm:spPr/>
    </dgm:pt>
    <dgm:pt modelId="{0AFD7A77-30AF-4C49-B0CB-DADEAEFC9C2B}" type="pres">
      <dgm:prSet presAssocID="{D5EEA46C-60E4-4936-B948-2684ADC9C3B6}" presName="compNode" presStyleCnt="0"/>
      <dgm:spPr/>
    </dgm:pt>
    <dgm:pt modelId="{085FC6FC-9595-4DDD-8E9D-FDF6D3FF5ADC}" type="pres">
      <dgm:prSet presAssocID="{D5EEA46C-60E4-4936-B948-2684ADC9C3B6}" presName="bgRect" presStyleLbl="bgShp" presStyleIdx="1" presStyleCnt="3"/>
      <dgm:spPr/>
    </dgm:pt>
    <dgm:pt modelId="{5D45E391-4344-47B4-BDC5-106244C382FE}" type="pres">
      <dgm:prSet presAssocID="{D5EEA46C-60E4-4936-B948-2684ADC9C3B6}" presName="iconRect" presStyleLbl="node1" presStyleIdx="1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BE37F9BC-7220-4276-AC80-1D3B24748B07}" type="pres">
      <dgm:prSet presAssocID="{D5EEA46C-60E4-4936-B948-2684ADC9C3B6}" presName="spaceRect" presStyleCnt="0"/>
      <dgm:spPr/>
    </dgm:pt>
    <dgm:pt modelId="{FDEE798B-6B27-4546-AD90-B348523994FF}" type="pres">
      <dgm:prSet presAssocID="{D5EEA46C-60E4-4936-B948-2684ADC9C3B6}" presName="parTx" presStyleLbl="revTx" presStyleIdx="1" presStyleCnt="3">
        <dgm:presLayoutVars>
          <dgm:chMax val="0"/>
          <dgm:chPref val="0"/>
        </dgm:presLayoutVars>
      </dgm:prSet>
      <dgm:spPr/>
    </dgm:pt>
    <dgm:pt modelId="{852B85AC-94A7-4775-93D7-E5862D4FDCA7}" type="pres">
      <dgm:prSet presAssocID="{E80D9166-275F-420D-A87A-B7991C04AFBC}" presName="sibTrans" presStyleCnt="0"/>
      <dgm:spPr/>
    </dgm:pt>
    <dgm:pt modelId="{1014B0AF-F178-4A49-B776-0D13EEC7BDEB}" type="pres">
      <dgm:prSet presAssocID="{CBDFFB3A-FD46-47CC-8244-5D332D55F5D0}" presName="compNode" presStyleCnt="0"/>
      <dgm:spPr/>
    </dgm:pt>
    <dgm:pt modelId="{D35D7C76-4EB2-4B34-B81F-3FBF442ED223}" type="pres">
      <dgm:prSet presAssocID="{CBDFFB3A-FD46-47CC-8244-5D332D55F5D0}" presName="bgRect" presStyleLbl="bgShp" presStyleIdx="2" presStyleCnt="3"/>
      <dgm:spPr/>
    </dgm:pt>
    <dgm:pt modelId="{1762467D-4C0D-43D2-8400-716BE78FC1D3}" type="pres">
      <dgm:prSet presAssocID="{CBDFFB3A-FD46-47CC-8244-5D332D55F5D0}" presName="iconRect" presStyleLbl="node1" presStyleIdx="2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1A5E133D-FBA7-418F-AD78-E079F1316359}" type="pres">
      <dgm:prSet presAssocID="{CBDFFB3A-FD46-47CC-8244-5D332D55F5D0}" presName="spaceRect" presStyleCnt="0"/>
      <dgm:spPr/>
    </dgm:pt>
    <dgm:pt modelId="{55E2487E-C31D-43ED-8C44-3180DECB1041}" type="pres">
      <dgm:prSet presAssocID="{CBDFFB3A-FD46-47CC-8244-5D332D55F5D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0C76117-83C3-4F8F-910C-77D908867D95}" srcId="{65CEF5A9-3C74-49EC-BC49-5AE19FF7E6B8}" destId="{FC625DEE-43E6-4A30-B16A-E0E47042193C}" srcOrd="0" destOrd="0" parTransId="{45CE46E6-CB20-4230-B650-3A224DF41476}" sibTransId="{1969429F-4161-4E42-BEB2-34EF8966435B}"/>
    <dgm:cxn modelId="{4A3E7B18-BE37-46FD-9422-57D65E21F9D5}" type="presOf" srcId="{FC625DEE-43E6-4A30-B16A-E0E47042193C}" destId="{C4937604-7EE9-47B4-A6DE-3CE98B678E37}" srcOrd="0" destOrd="0" presId="urn:microsoft.com/office/officeart/2018/2/layout/IconVerticalSolidList"/>
    <dgm:cxn modelId="{1585DB1B-C2B6-49EE-9ADC-5640DA6D1053}" type="presOf" srcId="{65CEF5A9-3C74-49EC-BC49-5AE19FF7E6B8}" destId="{CD716946-8FA4-49CB-9679-570E5A65EE05}" srcOrd="0" destOrd="0" presId="urn:microsoft.com/office/officeart/2018/2/layout/IconVerticalSolidList"/>
    <dgm:cxn modelId="{0A617125-FD52-4255-A87F-486BF5845F0E}" srcId="{65CEF5A9-3C74-49EC-BC49-5AE19FF7E6B8}" destId="{D5EEA46C-60E4-4936-B948-2684ADC9C3B6}" srcOrd="1" destOrd="0" parTransId="{52DD6E54-DEE3-4074-A83A-010FC70A4528}" sibTransId="{E80D9166-275F-420D-A87A-B7991C04AFBC}"/>
    <dgm:cxn modelId="{34B0D547-48F3-4A28-9FE2-2FA0B8C463AE}" type="presOf" srcId="{D5EEA46C-60E4-4936-B948-2684ADC9C3B6}" destId="{FDEE798B-6B27-4546-AD90-B348523994FF}" srcOrd="0" destOrd="0" presId="urn:microsoft.com/office/officeart/2018/2/layout/IconVerticalSolidList"/>
    <dgm:cxn modelId="{74164256-01D6-4544-BF3F-6614B70477C1}" srcId="{65CEF5A9-3C74-49EC-BC49-5AE19FF7E6B8}" destId="{CBDFFB3A-FD46-47CC-8244-5D332D55F5D0}" srcOrd="2" destOrd="0" parTransId="{E3344C9E-C04E-413B-8305-BA1D88270116}" sibTransId="{4423CB29-82CC-4C5C-BE34-60866B33FB0A}"/>
    <dgm:cxn modelId="{E1B8CD6A-8CCE-46A0-8CC0-85BA0A8D69AF}" type="presOf" srcId="{CBDFFB3A-FD46-47CC-8244-5D332D55F5D0}" destId="{55E2487E-C31D-43ED-8C44-3180DECB1041}" srcOrd="0" destOrd="0" presId="urn:microsoft.com/office/officeart/2018/2/layout/IconVerticalSolidList"/>
    <dgm:cxn modelId="{6DBE7256-1A01-4FFD-9C62-F54C19F70021}" type="presParOf" srcId="{CD716946-8FA4-49CB-9679-570E5A65EE05}" destId="{CCEFE2C7-7E30-44EA-9830-6E2175C90CB3}" srcOrd="0" destOrd="0" presId="urn:microsoft.com/office/officeart/2018/2/layout/IconVerticalSolidList"/>
    <dgm:cxn modelId="{D924F0D4-B381-44E2-9988-A4FC008F8B85}" type="presParOf" srcId="{CCEFE2C7-7E30-44EA-9830-6E2175C90CB3}" destId="{564DB046-2039-4855-829E-E2ADD6FA11B6}" srcOrd="0" destOrd="0" presId="urn:microsoft.com/office/officeart/2018/2/layout/IconVerticalSolidList"/>
    <dgm:cxn modelId="{C2DF9D3C-50A2-4E0C-BEE2-7B2AA6C6C895}" type="presParOf" srcId="{CCEFE2C7-7E30-44EA-9830-6E2175C90CB3}" destId="{37344A72-C7B7-4035-9A8C-0D758F62DB0C}" srcOrd="1" destOrd="0" presId="urn:microsoft.com/office/officeart/2018/2/layout/IconVerticalSolidList"/>
    <dgm:cxn modelId="{1AF352B2-A681-4992-815D-38DD19917882}" type="presParOf" srcId="{CCEFE2C7-7E30-44EA-9830-6E2175C90CB3}" destId="{C0D9ECE9-80D3-4F1F-B392-F80235A3DA7A}" srcOrd="2" destOrd="0" presId="urn:microsoft.com/office/officeart/2018/2/layout/IconVerticalSolidList"/>
    <dgm:cxn modelId="{FB702C3C-3434-4B1A-A139-F1F983835880}" type="presParOf" srcId="{CCEFE2C7-7E30-44EA-9830-6E2175C90CB3}" destId="{C4937604-7EE9-47B4-A6DE-3CE98B678E37}" srcOrd="3" destOrd="0" presId="urn:microsoft.com/office/officeart/2018/2/layout/IconVerticalSolidList"/>
    <dgm:cxn modelId="{A4ACF52D-BD56-4529-8FB8-56EB9F41C9F9}" type="presParOf" srcId="{CD716946-8FA4-49CB-9679-570E5A65EE05}" destId="{AE2FA52D-C5E7-4931-96BE-42D6B64430FB}" srcOrd="1" destOrd="0" presId="urn:microsoft.com/office/officeart/2018/2/layout/IconVerticalSolidList"/>
    <dgm:cxn modelId="{773BD7E9-E167-4C0D-B376-556376A49BFC}" type="presParOf" srcId="{CD716946-8FA4-49CB-9679-570E5A65EE05}" destId="{0AFD7A77-30AF-4C49-B0CB-DADEAEFC9C2B}" srcOrd="2" destOrd="0" presId="urn:microsoft.com/office/officeart/2018/2/layout/IconVerticalSolidList"/>
    <dgm:cxn modelId="{FB5BCF76-5421-4122-82ED-C9858C0E1DE9}" type="presParOf" srcId="{0AFD7A77-30AF-4C49-B0CB-DADEAEFC9C2B}" destId="{085FC6FC-9595-4DDD-8E9D-FDF6D3FF5ADC}" srcOrd="0" destOrd="0" presId="urn:microsoft.com/office/officeart/2018/2/layout/IconVerticalSolidList"/>
    <dgm:cxn modelId="{B005C31B-ACF1-48DE-AD28-0AD0B5D5AFF1}" type="presParOf" srcId="{0AFD7A77-30AF-4C49-B0CB-DADEAEFC9C2B}" destId="{5D45E391-4344-47B4-BDC5-106244C382FE}" srcOrd="1" destOrd="0" presId="urn:microsoft.com/office/officeart/2018/2/layout/IconVerticalSolidList"/>
    <dgm:cxn modelId="{C0E38838-3053-4FBC-B1D9-00DAF47EF9B5}" type="presParOf" srcId="{0AFD7A77-30AF-4C49-B0CB-DADEAEFC9C2B}" destId="{BE37F9BC-7220-4276-AC80-1D3B24748B07}" srcOrd="2" destOrd="0" presId="urn:microsoft.com/office/officeart/2018/2/layout/IconVerticalSolidList"/>
    <dgm:cxn modelId="{D27D4F10-CA3B-4978-90CC-0FF67BC93508}" type="presParOf" srcId="{0AFD7A77-30AF-4C49-B0CB-DADEAEFC9C2B}" destId="{FDEE798B-6B27-4546-AD90-B348523994FF}" srcOrd="3" destOrd="0" presId="urn:microsoft.com/office/officeart/2018/2/layout/IconVerticalSolidList"/>
    <dgm:cxn modelId="{775E4135-C1A5-4F3A-8960-2696E38A254C}" type="presParOf" srcId="{CD716946-8FA4-49CB-9679-570E5A65EE05}" destId="{852B85AC-94A7-4775-93D7-E5862D4FDCA7}" srcOrd="3" destOrd="0" presId="urn:microsoft.com/office/officeart/2018/2/layout/IconVerticalSolidList"/>
    <dgm:cxn modelId="{720D6FA2-CE05-46C3-BB74-9C3C6498689C}" type="presParOf" srcId="{CD716946-8FA4-49CB-9679-570E5A65EE05}" destId="{1014B0AF-F178-4A49-B776-0D13EEC7BDEB}" srcOrd="4" destOrd="0" presId="urn:microsoft.com/office/officeart/2018/2/layout/IconVerticalSolidList"/>
    <dgm:cxn modelId="{7377890F-B905-49D9-9A02-E105560A950F}" type="presParOf" srcId="{1014B0AF-F178-4A49-B776-0D13EEC7BDEB}" destId="{D35D7C76-4EB2-4B34-B81F-3FBF442ED223}" srcOrd="0" destOrd="0" presId="urn:microsoft.com/office/officeart/2018/2/layout/IconVerticalSolidList"/>
    <dgm:cxn modelId="{C38EFFB3-76B8-4315-9B17-F334A8ED98AD}" type="presParOf" srcId="{1014B0AF-F178-4A49-B776-0D13EEC7BDEB}" destId="{1762467D-4C0D-43D2-8400-716BE78FC1D3}" srcOrd="1" destOrd="0" presId="urn:microsoft.com/office/officeart/2018/2/layout/IconVerticalSolidList"/>
    <dgm:cxn modelId="{8B1D8976-764D-4D9F-A91A-D671918A218B}" type="presParOf" srcId="{1014B0AF-F178-4A49-B776-0D13EEC7BDEB}" destId="{1A5E133D-FBA7-418F-AD78-E079F1316359}" srcOrd="2" destOrd="0" presId="urn:microsoft.com/office/officeart/2018/2/layout/IconVerticalSolidList"/>
    <dgm:cxn modelId="{7409656D-A3DA-4BD5-8087-1588244AD836}" type="presParOf" srcId="{1014B0AF-F178-4A49-B776-0D13EEC7BDEB}" destId="{55E2487E-C31D-43ED-8C44-3180DECB104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4DB046-2039-4855-829E-E2ADD6FA11B6}">
      <dsp:nvSpPr>
        <dsp:cNvPr id="0" name=""/>
        <dsp:cNvSpPr/>
      </dsp:nvSpPr>
      <dsp:spPr>
        <a:xfrm>
          <a:off x="0" y="432"/>
          <a:ext cx="9905999" cy="1011671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344A72-C7B7-4035-9A8C-0D758F62DB0C}">
      <dsp:nvSpPr>
        <dsp:cNvPr id="0" name=""/>
        <dsp:cNvSpPr/>
      </dsp:nvSpPr>
      <dsp:spPr>
        <a:xfrm>
          <a:off x="306030" y="228058"/>
          <a:ext cx="556419" cy="5564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937604-7EE9-47B4-A6DE-3CE98B678E37}">
      <dsp:nvSpPr>
        <dsp:cNvPr id="0" name=""/>
        <dsp:cNvSpPr/>
      </dsp:nvSpPr>
      <dsp:spPr>
        <a:xfrm>
          <a:off x="1168480" y="432"/>
          <a:ext cx="8737518" cy="1011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9" tIns="107069" rIns="107069" bIns="10706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/>
            <a:t>Big Data centers</a:t>
          </a:r>
          <a:endParaRPr lang="en-US" sz="2500" kern="1200" dirty="0"/>
        </a:p>
      </dsp:txBody>
      <dsp:txXfrm>
        <a:off x="1168480" y="432"/>
        <a:ext cx="8737518" cy="1011671"/>
      </dsp:txXfrm>
    </dsp:sp>
    <dsp:sp modelId="{085FC6FC-9595-4DDD-8E9D-FDF6D3FF5ADC}">
      <dsp:nvSpPr>
        <dsp:cNvPr id="0" name=""/>
        <dsp:cNvSpPr/>
      </dsp:nvSpPr>
      <dsp:spPr>
        <a:xfrm>
          <a:off x="0" y="1265021"/>
          <a:ext cx="9905999" cy="1011671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45E391-4344-47B4-BDC5-106244C382FE}">
      <dsp:nvSpPr>
        <dsp:cNvPr id="0" name=""/>
        <dsp:cNvSpPr/>
      </dsp:nvSpPr>
      <dsp:spPr>
        <a:xfrm>
          <a:off x="306030" y="1492647"/>
          <a:ext cx="556419" cy="5564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EE798B-6B27-4546-AD90-B348523994FF}">
      <dsp:nvSpPr>
        <dsp:cNvPr id="0" name=""/>
        <dsp:cNvSpPr/>
      </dsp:nvSpPr>
      <dsp:spPr>
        <a:xfrm>
          <a:off x="1168480" y="1265021"/>
          <a:ext cx="8737518" cy="1011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9" tIns="107069" rIns="107069" bIns="10706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/>
            <a:t>Equipment =&gt; Lots of energy usage</a:t>
          </a:r>
          <a:endParaRPr lang="en-US" sz="2500" kern="1200" dirty="0"/>
        </a:p>
      </dsp:txBody>
      <dsp:txXfrm>
        <a:off x="1168480" y="1265021"/>
        <a:ext cx="8737518" cy="1011671"/>
      </dsp:txXfrm>
    </dsp:sp>
    <dsp:sp modelId="{D35D7C76-4EB2-4B34-B81F-3FBF442ED223}">
      <dsp:nvSpPr>
        <dsp:cNvPr id="0" name=""/>
        <dsp:cNvSpPr/>
      </dsp:nvSpPr>
      <dsp:spPr>
        <a:xfrm>
          <a:off x="0" y="2529610"/>
          <a:ext cx="9905999" cy="1011671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62467D-4C0D-43D2-8400-716BE78FC1D3}">
      <dsp:nvSpPr>
        <dsp:cNvPr id="0" name=""/>
        <dsp:cNvSpPr/>
      </dsp:nvSpPr>
      <dsp:spPr>
        <a:xfrm>
          <a:off x="306030" y="2757236"/>
          <a:ext cx="556419" cy="5564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E2487E-C31D-43ED-8C44-3180DECB1041}">
      <dsp:nvSpPr>
        <dsp:cNvPr id="0" name=""/>
        <dsp:cNvSpPr/>
      </dsp:nvSpPr>
      <dsp:spPr>
        <a:xfrm>
          <a:off x="1168480" y="2529610"/>
          <a:ext cx="8737518" cy="1011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9" tIns="107069" rIns="107069" bIns="10706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/>
            <a:t>Lots of wasted electricity</a:t>
          </a:r>
          <a:endParaRPr lang="en-US" sz="2500" kern="1200" dirty="0"/>
        </a:p>
      </dsp:txBody>
      <dsp:txXfrm>
        <a:off x="1168480" y="2529610"/>
        <a:ext cx="8737518" cy="10116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ime.com/6193004/crypto-climate-impact-facts/" TargetMode="External"/><Relationship Id="rId2" Type="http://schemas.openxmlformats.org/officeDocument/2006/relationships/hyperlink" Target="https://www.sciencedirect.com/science/article/pii/S156625352300177X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dpi.com/1996-1073/14/14/4254" TargetMode="External"/><Relationship Id="rId5" Type="http://schemas.openxmlformats.org/officeDocument/2006/relationships/hyperlink" Target="https://www.sciencedirect.com/science/article/pii/S1059056023000436" TargetMode="External"/><Relationship Id="rId4" Type="http://schemas.openxmlformats.org/officeDocument/2006/relationships/hyperlink" Target="https://www.sciencedirect.com/science/article/abs/pii/S0040162523000355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9B234E-B926-01FD-AD22-9FD10D3F61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nl-BE" b="0" i="0" u="none" strike="noStrike" dirty="0">
                <a:effectLst/>
                <a:latin typeface="Google Sans"/>
              </a:rPr>
              <a:t>Cryptocurrencies are good for the environment 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8923C3E-982E-FFF3-90C5-918C4E6214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Alexander Bal</a:t>
            </a:r>
          </a:p>
        </p:txBody>
      </p:sp>
    </p:spTree>
    <p:extLst>
      <p:ext uri="{BB962C8B-B14F-4D97-AF65-F5344CB8AC3E}">
        <p14:creationId xmlns:p14="http://schemas.microsoft.com/office/powerpoint/2010/main" val="3470228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A7724-D340-F749-9643-6AC23A7F3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Table of contents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9CFC37E-3137-FDA8-B7FF-374BB6B1D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nl-BE" dirty="0"/>
              <a:t>Cryptocurrencies: What are they?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The environment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Cryptocurrencies vs the environment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Conclusion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88184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5" name="Rectangle 54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3B6FD07E-AD07-2FF8-7ADA-507CC13AD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What are cryptocurrencies?</a:t>
            </a:r>
          </a:p>
        </p:txBody>
      </p:sp>
      <p:pic>
        <p:nvPicPr>
          <p:cNvPr id="6" name="Tijdelijke aanduiding voor inhoud 5" descr="Afbeelding met valuta, geld, munt, metaal&#10;&#10;Automatisch gegenereerde beschrijving">
            <a:extLst>
              <a:ext uri="{FF2B5EF4-FFF2-40B4-BE49-F238E27FC236}">
                <a16:creationId xmlns:a16="http://schemas.microsoft.com/office/drawing/2014/main" id="{C4E03DED-2D59-F822-9B7E-1C912531E1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l="29946" r="10889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5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5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6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8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9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0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1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2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3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4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5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6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7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8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0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1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2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3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4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5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6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7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8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09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0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1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12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73F6853-3F6C-09A2-F546-B5BA29C40B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48425" y="2249487"/>
            <a:ext cx="4598986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Digital/virtual currencies</a:t>
            </a:r>
          </a:p>
          <a:p>
            <a:r>
              <a:rPr lang="en-US" dirty="0"/>
              <a:t>Blockchain technology </a:t>
            </a:r>
          </a:p>
        </p:txBody>
      </p:sp>
    </p:spTree>
    <p:extLst>
      <p:ext uri="{BB962C8B-B14F-4D97-AF65-F5344CB8AC3E}">
        <p14:creationId xmlns:p14="http://schemas.microsoft.com/office/powerpoint/2010/main" val="3023025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nl-BE"/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5" name="Rectangle 5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F5E869E-4FF7-0DA3-C330-0EFA551F2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/>
              <a:t>the environment</a:t>
            </a:r>
          </a:p>
        </p:txBody>
      </p:sp>
      <p:pic>
        <p:nvPicPr>
          <p:cNvPr id="6" name="Tijdelijke aanduiding voor inhoud 5" descr="Afbeelding met ruimte, (kosmische) ruimte, Aarde, planeet&#10;&#10;Automatisch gegenereerde beschrijving">
            <a:extLst>
              <a:ext uri="{FF2B5EF4-FFF2-40B4-BE49-F238E27FC236}">
                <a16:creationId xmlns:a16="http://schemas.microsoft.com/office/drawing/2014/main" id="{C54B610F-029D-91A8-53ED-D211E65DDB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l="10470" r="16238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2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2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27" name="Rectangle 8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2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2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39" name="Rectangle 9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4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  <p:sp>
          <p:nvSpPr>
            <p:cNvPr id="15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nl-BE"/>
            </a:p>
          </p:txBody>
        </p:sp>
      </p:grp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1A9B458-9CD9-8B1B-FD1E-410DBE8FF4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62519" y="2249487"/>
            <a:ext cx="3084892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/>
              <a:t>Global warming</a:t>
            </a:r>
          </a:p>
          <a:p>
            <a:r>
              <a:rPr lang="en-US" sz="1800" dirty="0"/>
              <a:t>Greenhouse gas</a:t>
            </a:r>
          </a:p>
          <a:p>
            <a:r>
              <a:rPr lang="en-US" sz="1800" dirty="0"/>
              <a:t> Changes </a:t>
            </a:r>
            <a:r>
              <a:rPr lang="en-US" sz="1800"/>
              <a:t>in nature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95908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4CDDB0-E2B8-EBC6-D551-26F202C2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Cryptocurrencies VS </a:t>
            </a:r>
            <a:r>
              <a:rPr lang="en-US" sz="3600" dirty="0"/>
              <a:t>environment</a:t>
            </a:r>
            <a:endParaRPr lang="nl-BE" dirty="0"/>
          </a:p>
        </p:txBody>
      </p:sp>
      <p:graphicFrame>
        <p:nvGraphicFramePr>
          <p:cNvPr id="16" name="Tijdelijke aanduiding voor inhoud 13">
            <a:extLst>
              <a:ext uri="{FF2B5EF4-FFF2-40B4-BE49-F238E27FC236}">
                <a16:creationId xmlns:a16="http://schemas.microsoft.com/office/drawing/2014/main" id="{E7E11E4F-3DA3-086F-C6CE-3A8CF2ADC7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2146376"/>
              </p:ext>
            </p:extLst>
          </p:nvPr>
        </p:nvGraphicFramePr>
        <p:xfrm>
          <a:off x="1141412" y="2249487"/>
          <a:ext cx="9905999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253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1AC6B9-864F-CBDC-8D80-17600AB2B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Conclusion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220FC91-B3CE-8F05-E61E-BBD4672AB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Cryptocurrencies =&gt; Bad for environment</a:t>
            </a:r>
          </a:p>
          <a:p>
            <a:pPr lvl="1"/>
            <a:r>
              <a:rPr lang="nl-BE" dirty="0"/>
              <a:t>Big data centers =&gt; lots of equipment</a:t>
            </a:r>
          </a:p>
          <a:p>
            <a:pPr lvl="1"/>
            <a:r>
              <a:rPr lang="nl-BE" dirty="0"/>
              <a:t>Equipment =&gt; lots of energy usage</a:t>
            </a:r>
          </a:p>
          <a:p>
            <a:r>
              <a:rPr lang="nl-BE" dirty="0"/>
              <a:t>To much energy wastage.</a:t>
            </a:r>
          </a:p>
        </p:txBody>
      </p:sp>
    </p:spTree>
    <p:extLst>
      <p:ext uri="{BB962C8B-B14F-4D97-AF65-F5344CB8AC3E}">
        <p14:creationId xmlns:p14="http://schemas.microsoft.com/office/powerpoint/2010/main" val="1665632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7897AD-B5A0-FE19-88CF-C7843CB82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SOurces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71AF8D9-57E4-EA08-B2E6-8ADFA1FF3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hlinkClick r:id="rId2"/>
              </a:rPr>
              <a:t>https://www.sciencedirect.com/science/article/pii/S156625352300177X</a:t>
            </a:r>
            <a:r>
              <a:rPr lang="nl-BE" dirty="0"/>
              <a:t> </a:t>
            </a:r>
          </a:p>
          <a:p>
            <a:r>
              <a:rPr lang="nl-BE" dirty="0">
                <a:hlinkClick r:id="rId3"/>
              </a:rPr>
              <a:t>https://time.com/6193004/crypto-climate-impact-facts/</a:t>
            </a:r>
            <a:endParaRPr lang="nl-BE" dirty="0"/>
          </a:p>
          <a:p>
            <a:r>
              <a:rPr lang="nl-BE" dirty="0">
                <a:hlinkClick r:id="rId4"/>
              </a:rPr>
              <a:t>https://www.sciencedirect.com/science/article/abs/pii/S0040162523000355</a:t>
            </a:r>
            <a:r>
              <a:rPr lang="nl-BE" dirty="0"/>
              <a:t> </a:t>
            </a:r>
          </a:p>
          <a:p>
            <a:r>
              <a:rPr lang="nl-BE" dirty="0">
                <a:hlinkClick r:id="rId5"/>
              </a:rPr>
              <a:t>https://www.sciencedirect.com/science/article/pii/S1059056023000436</a:t>
            </a:r>
            <a:r>
              <a:rPr lang="nl-BE" dirty="0"/>
              <a:t> </a:t>
            </a:r>
          </a:p>
          <a:p>
            <a:r>
              <a:rPr lang="nl-BE" dirty="0">
                <a:hlinkClick r:id="rId6"/>
              </a:rPr>
              <a:t>https://www.mdpi.com/1996-1073/14/14/4254</a:t>
            </a:r>
            <a:r>
              <a:rPr lang="nl-BE" dirty="0"/>
              <a:t> </a:t>
            </a:r>
          </a:p>
          <a:p>
            <a:endParaRPr lang="nl-BE" dirty="0"/>
          </a:p>
          <a:p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03662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B08693-71AF-A0EA-E76E-225977E550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nl-BE" dirty="0"/>
              <a:t>The end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A9368F0-40AE-1F6D-763B-C4D4296F80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Alexander Bal</a:t>
            </a:r>
          </a:p>
        </p:txBody>
      </p:sp>
    </p:spTree>
    <p:extLst>
      <p:ext uri="{BB962C8B-B14F-4D97-AF65-F5344CB8AC3E}">
        <p14:creationId xmlns:p14="http://schemas.microsoft.com/office/powerpoint/2010/main" val="2991911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63</TotalTime>
  <Words>155</Words>
  <Application>Microsoft Macintosh PowerPoint</Application>
  <PresentationFormat>Breedbeeld</PresentationFormat>
  <Paragraphs>32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Arial</vt:lpstr>
      <vt:lpstr>Google Sans</vt:lpstr>
      <vt:lpstr>Tw Cen MT</vt:lpstr>
      <vt:lpstr>Circuit</vt:lpstr>
      <vt:lpstr>Cryptocurrencies are good for the environment </vt:lpstr>
      <vt:lpstr>Table of contents</vt:lpstr>
      <vt:lpstr>What are cryptocurrencies?</vt:lpstr>
      <vt:lpstr>the environment</vt:lpstr>
      <vt:lpstr>Cryptocurrencies VS environment</vt:lpstr>
      <vt:lpstr>Conclusion</vt:lpstr>
      <vt:lpstr>SOurces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Cryptocurrencies are good for the environment </dc:title>
  <dc:creator>Alexander Bal</dc:creator>
  <cp:lastModifiedBy>Alexander Bal</cp:lastModifiedBy>
  <cp:revision>5</cp:revision>
  <dcterms:created xsi:type="dcterms:W3CDTF">2024-01-24T14:18:37Z</dcterms:created>
  <dcterms:modified xsi:type="dcterms:W3CDTF">2024-01-25T14:42:28Z</dcterms:modified>
</cp:coreProperties>
</file>

<file path=docProps/thumbnail.jpeg>
</file>